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sldIdLst>
    <p:sldId id="273" r:id="rId5"/>
    <p:sldId id="289" r:id="rId6"/>
    <p:sldId id="291" r:id="rId7"/>
    <p:sldId id="290" r:id="rId8"/>
    <p:sldId id="293" r:id="rId9"/>
    <p:sldId id="294" r:id="rId10"/>
    <p:sldId id="295" r:id="rId11"/>
    <p:sldId id="257" r:id="rId12"/>
    <p:sldId id="258" r:id="rId13"/>
    <p:sldId id="259" r:id="rId14"/>
    <p:sldId id="260" r:id="rId15"/>
    <p:sldId id="298" r:id="rId16"/>
    <p:sldId id="299" r:id="rId17"/>
    <p:sldId id="296" r:id="rId18"/>
    <p:sldId id="297" r:id="rId19"/>
    <p:sldId id="292" r:id="rId2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8F23445-1D74-4129-956A-04CE29F114AB}" v="2" dt="2022-09-16T13:41:51.24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19" autoAdjust="0"/>
  </p:normalViewPr>
  <p:slideViewPr>
    <p:cSldViewPr snapToGrid="0">
      <p:cViewPr varScale="1">
        <p:scale>
          <a:sx n="67" d="100"/>
          <a:sy n="67" d="100"/>
        </p:scale>
        <p:origin x="60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r King" userId="48b81c88-fa08-4e8a-be87-60d47b79edb1" providerId="ADAL" clId="{48F23445-1D74-4129-956A-04CE29F114AB}"/>
    <pc:docChg chg="custSel modSld">
      <pc:chgData name="Mr King" userId="48b81c88-fa08-4e8a-be87-60d47b79edb1" providerId="ADAL" clId="{48F23445-1D74-4129-956A-04CE29F114AB}" dt="2022-09-20T15:02:40.376" v="144" actId="20577"/>
      <pc:docMkLst>
        <pc:docMk/>
      </pc:docMkLst>
      <pc:sldChg chg="modSp mod">
        <pc:chgData name="Mr King" userId="48b81c88-fa08-4e8a-be87-60d47b79edb1" providerId="ADAL" clId="{48F23445-1D74-4129-956A-04CE29F114AB}" dt="2022-09-16T13:58:01.327" v="31" actId="20577"/>
        <pc:sldMkLst>
          <pc:docMk/>
          <pc:sldMk cId="340233837" sldId="257"/>
        </pc:sldMkLst>
        <pc:spChg chg="mod">
          <ac:chgData name="Mr King" userId="48b81c88-fa08-4e8a-be87-60d47b79edb1" providerId="ADAL" clId="{48F23445-1D74-4129-956A-04CE29F114AB}" dt="2022-09-16T13:58:01.327" v="31" actId="20577"/>
          <ac:spMkLst>
            <pc:docMk/>
            <pc:sldMk cId="340233837" sldId="257"/>
            <ac:spMk id="3" creationId="{49D117A0-378C-4082-B98A-BF32D8CC833C}"/>
          </ac:spMkLst>
        </pc:spChg>
      </pc:sldChg>
      <pc:sldChg chg="modSp mod">
        <pc:chgData name="Mr King" userId="48b81c88-fa08-4e8a-be87-60d47b79edb1" providerId="ADAL" clId="{48F23445-1D74-4129-956A-04CE29F114AB}" dt="2022-09-16T13:59:37.878" v="46" actId="113"/>
        <pc:sldMkLst>
          <pc:docMk/>
          <pc:sldMk cId="3633884142" sldId="259"/>
        </pc:sldMkLst>
        <pc:spChg chg="mod">
          <ac:chgData name="Mr King" userId="48b81c88-fa08-4e8a-be87-60d47b79edb1" providerId="ADAL" clId="{48F23445-1D74-4129-956A-04CE29F114AB}" dt="2022-09-16T13:59:37.878" v="46" actId="113"/>
          <ac:spMkLst>
            <pc:docMk/>
            <pc:sldMk cId="3633884142" sldId="259"/>
            <ac:spMk id="3" creationId="{FBDC5555-8C04-4E7A-9924-26B2BE83FE66}"/>
          </ac:spMkLst>
        </pc:spChg>
      </pc:sldChg>
      <pc:sldChg chg="modSp mod">
        <pc:chgData name="Mr King" userId="48b81c88-fa08-4e8a-be87-60d47b79edb1" providerId="ADAL" clId="{48F23445-1D74-4129-956A-04CE29F114AB}" dt="2022-09-16T13:58:43.508" v="44" actId="20577"/>
        <pc:sldMkLst>
          <pc:docMk/>
          <pc:sldMk cId="1336333380" sldId="260"/>
        </pc:sldMkLst>
        <pc:spChg chg="mod">
          <ac:chgData name="Mr King" userId="48b81c88-fa08-4e8a-be87-60d47b79edb1" providerId="ADAL" clId="{48F23445-1D74-4129-956A-04CE29F114AB}" dt="2022-09-16T13:58:43.508" v="44" actId="20577"/>
          <ac:spMkLst>
            <pc:docMk/>
            <pc:sldMk cId="1336333380" sldId="260"/>
            <ac:spMk id="3" creationId="{FBDC5555-8C04-4E7A-9924-26B2BE83FE66}"/>
          </ac:spMkLst>
        </pc:spChg>
      </pc:sldChg>
      <pc:sldChg chg="addSp delSp modSp mod">
        <pc:chgData name="Mr King" userId="48b81c88-fa08-4e8a-be87-60d47b79edb1" providerId="ADAL" clId="{48F23445-1D74-4129-956A-04CE29F114AB}" dt="2022-09-16T13:41:19.248" v="6" actId="478"/>
        <pc:sldMkLst>
          <pc:docMk/>
          <pc:sldMk cId="2424003712" sldId="273"/>
        </pc:sldMkLst>
        <pc:spChg chg="add del mod">
          <ac:chgData name="Mr King" userId="48b81c88-fa08-4e8a-be87-60d47b79edb1" providerId="ADAL" clId="{48F23445-1D74-4129-956A-04CE29F114AB}" dt="2022-09-16T13:41:19.248" v="6" actId="478"/>
          <ac:spMkLst>
            <pc:docMk/>
            <pc:sldMk cId="2424003712" sldId="273"/>
            <ac:spMk id="7" creationId="{D2EA4C4A-4932-9A1C-410D-A5FD298C751C}"/>
          </ac:spMkLst>
        </pc:spChg>
        <pc:picChg chg="add mod">
          <ac:chgData name="Mr King" userId="48b81c88-fa08-4e8a-be87-60d47b79edb1" providerId="ADAL" clId="{48F23445-1D74-4129-956A-04CE29F114AB}" dt="2022-09-16T13:41:16.341" v="5" actId="1076"/>
          <ac:picMkLst>
            <pc:docMk/>
            <pc:sldMk cId="2424003712" sldId="273"/>
            <ac:picMk id="5" creationId="{4DA9282B-82C2-83BC-9D8F-5ACD3B346BD3}"/>
          </ac:picMkLst>
        </pc:picChg>
        <pc:picChg chg="del">
          <ac:chgData name="Mr King" userId="48b81c88-fa08-4e8a-be87-60d47b79edb1" providerId="ADAL" clId="{48F23445-1D74-4129-956A-04CE29F114AB}" dt="2022-09-16T13:40:31.645" v="0" actId="478"/>
          <ac:picMkLst>
            <pc:docMk/>
            <pc:sldMk cId="2424003712" sldId="273"/>
            <ac:picMk id="6" creationId="{AD5EFA86-59D3-41A9-819E-C704FF32C5AD}"/>
          </ac:picMkLst>
        </pc:picChg>
      </pc:sldChg>
      <pc:sldChg chg="modSp mod">
        <pc:chgData name="Mr King" userId="48b81c88-fa08-4e8a-be87-60d47b79edb1" providerId="ADAL" clId="{48F23445-1D74-4129-956A-04CE29F114AB}" dt="2022-09-16T13:56:08.919" v="19" actId="113"/>
        <pc:sldMkLst>
          <pc:docMk/>
          <pc:sldMk cId="4082460317" sldId="290"/>
        </pc:sldMkLst>
        <pc:spChg chg="mod">
          <ac:chgData name="Mr King" userId="48b81c88-fa08-4e8a-be87-60d47b79edb1" providerId="ADAL" clId="{48F23445-1D74-4129-956A-04CE29F114AB}" dt="2022-09-16T13:56:08.919" v="19" actId="113"/>
          <ac:spMkLst>
            <pc:docMk/>
            <pc:sldMk cId="4082460317" sldId="290"/>
            <ac:spMk id="5" creationId="{4591DD08-3702-4787-A160-A5C575B2BC79}"/>
          </ac:spMkLst>
        </pc:spChg>
      </pc:sldChg>
      <pc:sldChg chg="modSp mod">
        <pc:chgData name="Mr King" userId="48b81c88-fa08-4e8a-be87-60d47b79edb1" providerId="ADAL" clId="{48F23445-1D74-4129-956A-04CE29F114AB}" dt="2022-09-16T13:55:49.962" v="17" actId="113"/>
        <pc:sldMkLst>
          <pc:docMk/>
          <pc:sldMk cId="3204771307" sldId="291"/>
        </pc:sldMkLst>
        <pc:spChg chg="mod">
          <ac:chgData name="Mr King" userId="48b81c88-fa08-4e8a-be87-60d47b79edb1" providerId="ADAL" clId="{48F23445-1D74-4129-956A-04CE29F114AB}" dt="2022-09-16T13:55:49.962" v="17" actId="113"/>
          <ac:spMkLst>
            <pc:docMk/>
            <pc:sldMk cId="3204771307" sldId="291"/>
            <ac:spMk id="17" creationId="{243101C3-9AC6-495B-84CF-DB88960BA7D6}"/>
          </ac:spMkLst>
        </pc:spChg>
      </pc:sldChg>
      <pc:sldChg chg="modSp mod">
        <pc:chgData name="Mr King" userId="48b81c88-fa08-4e8a-be87-60d47b79edb1" providerId="ADAL" clId="{48F23445-1D74-4129-956A-04CE29F114AB}" dt="2022-09-20T15:02:40.376" v="144" actId="20577"/>
        <pc:sldMkLst>
          <pc:docMk/>
          <pc:sldMk cId="2884015730" sldId="292"/>
        </pc:sldMkLst>
        <pc:spChg chg="mod">
          <ac:chgData name="Mr King" userId="48b81c88-fa08-4e8a-be87-60d47b79edb1" providerId="ADAL" clId="{48F23445-1D74-4129-956A-04CE29F114AB}" dt="2022-09-20T15:02:40.376" v="144" actId="20577"/>
          <ac:spMkLst>
            <pc:docMk/>
            <pc:sldMk cId="2884015730" sldId="292"/>
            <ac:spMk id="3" creationId="{0E5BEBC1-ED07-476F-AB0F-85F686C295BF}"/>
          </ac:spMkLst>
        </pc:spChg>
      </pc:sldChg>
      <pc:sldChg chg="modSp mod">
        <pc:chgData name="Mr King" userId="48b81c88-fa08-4e8a-be87-60d47b79edb1" providerId="ADAL" clId="{48F23445-1D74-4129-956A-04CE29F114AB}" dt="2022-09-16T13:56:32.058" v="25" actId="20577"/>
        <pc:sldMkLst>
          <pc:docMk/>
          <pc:sldMk cId="1493478630" sldId="293"/>
        </pc:sldMkLst>
        <pc:spChg chg="mod">
          <ac:chgData name="Mr King" userId="48b81c88-fa08-4e8a-be87-60d47b79edb1" providerId="ADAL" clId="{48F23445-1D74-4129-956A-04CE29F114AB}" dt="2022-09-16T13:56:32.058" v="25" actId="20577"/>
          <ac:spMkLst>
            <pc:docMk/>
            <pc:sldMk cId="1493478630" sldId="293"/>
            <ac:spMk id="3" creationId="{DF7B25AA-3C27-4E4E-95A2-8EBB41E8E238}"/>
          </ac:spMkLst>
        </pc:spChg>
      </pc:sldChg>
      <pc:sldChg chg="modSp mod">
        <pc:chgData name="Mr King" userId="48b81c88-fa08-4e8a-be87-60d47b79edb1" providerId="ADAL" clId="{48F23445-1D74-4129-956A-04CE29F114AB}" dt="2022-09-16T13:57:26.351" v="29" actId="113"/>
        <pc:sldMkLst>
          <pc:docMk/>
          <pc:sldMk cId="3723474556" sldId="294"/>
        </pc:sldMkLst>
        <pc:spChg chg="mod">
          <ac:chgData name="Mr King" userId="48b81c88-fa08-4e8a-be87-60d47b79edb1" providerId="ADAL" clId="{48F23445-1D74-4129-956A-04CE29F114AB}" dt="2022-09-16T13:57:26.351" v="29" actId="113"/>
          <ac:spMkLst>
            <pc:docMk/>
            <pc:sldMk cId="3723474556" sldId="294"/>
            <ac:spMk id="3" creationId="{CBF5691E-E297-43A5-8AF4-E62693FD23BD}"/>
          </ac:spMkLst>
        </pc:spChg>
      </pc:sldChg>
      <pc:sldChg chg="modSp mod">
        <pc:chgData name="Mr King" userId="48b81c88-fa08-4e8a-be87-60d47b79edb1" providerId="ADAL" clId="{48F23445-1D74-4129-956A-04CE29F114AB}" dt="2022-09-16T14:01:37.026" v="139" actId="20577"/>
        <pc:sldMkLst>
          <pc:docMk/>
          <pc:sldMk cId="115777141" sldId="297"/>
        </pc:sldMkLst>
        <pc:spChg chg="mod">
          <ac:chgData name="Mr King" userId="48b81c88-fa08-4e8a-be87-60d47b79edb1" providerId="ADAL" clId="{48F23445-1D74-4129-956A-04CE29F114AB}" dt="2022-09-16T14:01:37.026" v="139" actId="20577"/>
          <ac:spMkLst>
            <pc:docMk/>
            <pc:sldMk cId="115777141" sldId="297"/>
            <ac:spMk id="3" creationId="{5B4BE18F-B75B-45B9-BB06-AEECD2DCB4E7}"/>
          </ac:spMkLst>
        </pc:spChg>
      </pc:sldChg>
      <pc:sldChg chg="modSp mod">
        <pc:chgData name="Mr King" userId="48b81c88-fa08-4e8a-be87-60d47b79edb1" providerId="ADAL" clId="{48F23445-1D74-4129-956A-04CE29F114AB}" dt="2022-09-16T14:00:07.267" v="51" actId="20577"/>
        <pc:sldMkLst>
          <pc:docMk/>
          <pc:sldMk cId="2675418584" sldId="298"/>
        </pc:sldMkLst>
        <pc:spChg chg="mod">
          <ac:chgData name="Mr King" userId="48b81c88-fa08-4e8a-be87-60d47b79edb1" providerId="ADAL" clId="{48F23445-1D74-4129-956A-04CE29F114AB}" dt="2022-09-16T14:00:07.267" v="51" actId="20577"/>
          <ac:spMkLst>
            <pc:docMk/>
            <pc:sldMk cId="2675418584" sldId="298"/>
            <ac:spMk id="3" creationId="{CCF5A794-B076-47CE-B5D0-17624A16918C}"/>
          </ac:spMkLst>
        </pc:spChg>
      </pc:sldChg>
      <pc:sldChg chg="modSp mod">
        <pc:chgData name="Mr King" userId="48b81c88-fa08-4e8a-be87-60d47b79edb1" providerId="ADAL" clId="{48F23445-1D74-4129-956A-04CE29F114AB}" dt="2022-09-16T14:00:14.115" v="52" actId="20577"/>
        <pc:sldMkLst>
          <pc:docMk/>
          <pc:sldMk cId="3012472216" sldId="299"/>
        </pc:sldMkLst>
        <pc:spChg chg="mod">
          <ac:chgData name="Mr King" userId="48b81c88-fa08-4e8a-be87-60d47b79edb1" providerId="ADAL" clId="{48F23445-1D74-4129-956A-04CE29F114AB}" dt="2022-09-16T14:00:14.115" v="52" actId="20577"/>
          <ac:spMkLst>
            <pc:docMk/>
            <pc:sldMk cId="3012472216" sldId="299"/>
            <ac:spMk id="3" creationId="{84B876B8-7D62-47DC-B941-28D7B1912DE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9/20/2022</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29586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9/20/2022</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6699067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9/20/2022</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312241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9/20/2022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53784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9/20/2022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697556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9/20/2022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541461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9/20/2022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350599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9/20/2022</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3020986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9/20/2022</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89051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9/20/2022</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3008244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sldNum="0" hdr="0" ftr="0" dt="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htnovo.net/2020/05/download-world-oceans-day-premium-tema.html" TargetMode="External"/><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mailto:dking@st-marys-ce-pz.cornwall.sch.uk"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 name="Rectangle 46">
            <a:extLst>
              <a:ext uri="{FF2B5EF4-FFF2-40B4-BE49-F238E27FC236}">
                <a16:creationId xmlns:a16="http://schemas.microsoft.com/office/drawing/2014/main" id="{E08D4B6A-8113-4DFB-B82E-B60CAC8E0A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49" name="Rectangle 48">
            <a:extLst>
              <a:ext uri="{FF2B5EF4-FFF2-40B4-BE49-F238E27FC236}">
                <a16:creationId xmlns:a16="http://schemas.microsoft.com/office/drawing/2014/main" id="{9822E561-F97C-4CBB-A9A6-A6BF6317B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1C21E816-31F5-48BB-BD02-D15F2F18B48A}"/>
              </a:ext>
            </a:extLst>
          </p:cNvPr>
          <p:cNvSpPr>
            <a:spLocks noGrp="1"/>
          </p:cNvSpPr>
          <p:nvPr>
            <p:ph type="ctrTitle"/>
          </p:nvPr>
        </p:nvSpPr>
        <p:spPr>
          <a:xfrm>
            <a:off x="638620" y="863695"/>
            <a:ext cx="3511233" cy="3779995"/>
          </a:xfrm>
        </p:spPr>
        <p:txBody>
          <a:bodyPr anchor="ctr">
            <a:normAutofit/>
          </a:bodyPr>
          <a:lstStyle/>
          <a:p>
            <a:r>
              <a:rPr lang="en-US">
                <a:solidFill>
                  <a:schemeClr val="tx1"/>
                </a:solidFill>
              </a:rPr>
              <a:t>Welcome to class 6 2021-2022</a:t>
            </a:r>
          </a:p>
        </p:txBody>
      </p:sp>
      <p:sp>
        <p:nvSpPr>
          <p:cNvPr id="3" name="Subtitle 2">
            <a:extLst>
              <a:ext uri="{FF2B5EF4-FFF2-40B4-BE49-F238E27FC236}">
                <a16:creationId xmlns:a16="http://schemas.microsoft.com/office/drawing/2014/main" id="{835D6E6B-3353-491C-A3C6-F278D6CED8B3}"/>
              </a:ext>
            </a:extLst>
          </p:cNvPr>
          <p:cNvSpPr>
            <a:spLocks noGrp="1"/>
          </p:cNvSpPr>
          <p:nvPr>
            <p:ph type="subTitle" idx="1"/>
          </p:nvPr>
        </p:nvSpPr>
        <p:spPr>
          <a:xfrm>
            <a:off x="638621" y="4739780"/>
            <a:ext cx="3511233" cy="1147054"/>
          </a:xfrm>
        </p:spPr>
        <p:txBody>
          <a:bodyPr anchor="t">
            <a:normAutofit/>
          </a:bodyPr>
          <a:lstStyle/>
          <a:p>
            <a:endParaRPr lang="en-US" sz="2200"/>
          </a:p>
        </p:txBody>
      </p:sp>
      <p:sp>
        <p:nvSpPr>
          <p:cNvPr id="51" name="Rectangle 50">
            <a:extLst>
              <a:ext uri="{FF2B5EF4-FFF2-40B4-BE49-F238E27FC236}">
                <a16:creationId xmlns:a16="http://schemas.microsoft.com/office/drawing/2014/main" id="{B01B0E58-A5C8-4CDA-A2E0-35DF94E59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620"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pic>
        <p:nvPicPr>
          <p:cNvPr id="5" name="Picture 4" descr="A body of water with a sunset&#10;&#10;Description automatically generated with low confidence">
            <a:extLst>
              <a:ext uri="{FF2B5EF4-FFF2-40B4-BE49-F238E27FC236}">
                <a16:creationId xmlns:a16="http://schemas.microsoft.com/office/drawing/2014/main" id="{4DA9282B-82C2-83BC-9D8F-5ACD3B346BD3}"/>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4522248" y="1502325"/>
            <a:ext cx="7199990" cy="3779995"/>
          </a:xfrm>
          <a:prstGeom prst="rect">
            <a:avLst/>
          </a:prstGeom>
        </p:spPr>
      </p:pic>
    </p:spTree>
    <p:extLst>
      <p:ext uri="{BB962C8B-B14F-4D97-AF65-F5344CB8AC3E}">
        <p14:creationId xmlns:p14="http://schemas.microsoft.com/office/powerpoint/2010/main" val="2424003712"/>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8052-97FA-46C7-A764-71D5076F4E54}"/>
              </a:ext>
            </a:extLst>
          </p:cNvPr>
          <p:cNvSpPr>
            <a:spLocks noGrp="1"/>
          </p:cNvSpPr>
          <p:nvPr>
            <p:ph type="title"/>
          </p:nvPr>
        </p:nvSpPr>
        <p:spPr/>
        <p:txBody>
          <a:bodyPr/>
          <a:lstStyle/>
          <a:p>
            <a:r>
              <a:rPr lang="en-GB" dirty="0"/>
              <a:t>Writing- at home</a:t>
            </a:r>
          </a:p>
        </p:txBody>
      </p:sp>
      <p:sp>
        <p:nvSpPr>
          <p:cNvPr id="3" name="Content Placeholder 2">
            <a:extLst>
              <a:ext uri="{FF2B5EF4-FFF2-40B4-BE49-F238E27FC236}">
                <a16:creationId xmlns:a16="http://schemas.microsoft.com/office/drawing/2014/main" id="{FBDC5555-8C04-4E7A-9924-26B2BE83FE66}"/>
              </a:ext>
            </a:extLst>
          </p:cNvPr>
          <p:cNvSpPr>
            <a:spLocks noGrp="1"/>
          </p:cNvSpPr>
          <p:nvPr>
            <p:ph idx="1"/>
          </p:nvPr>
        </p:nvSpPr>
        <p:spPr/>
        <p:txBody>
          <a:bodyPr>
            <a:noAutofit/>
          </a:bodyPr>
          <a:lstStyle/>
          <a:p>
            <a:r>
              <a:rPr lang="en-GB" sz="2400" dirty="0"/>
              <a:t>Spellings will be completed in school this year and won’t be sent home.</a:t>
            </a:r>
          </a:p>
          <a:p>
            <a:r>
              <a:rPr lang="en-GB" sz="2400" b="1" dirty="0"/>
              <a:t>Homework- Grammar based revision using GCP books. </a:t>
            </a:r>
            <a:r>
              <a:rPr lang="en-GB" sz="2400" dirty="0"/>
              <a:t>These will be purchased by the school, at a discounted rate, and we will kindly ask for parents to contribute towards these</a:t>
            </a:r>
          </a:p>
          <a:p>
            <a:r>
              <a:rPr lang="en-GB" sz="2400" dirty="0"/>
              <a:t>Some weeks there may be additional writing opportunities given as homework.</a:t>
            </a:r>
          </a:p>
          <a:p>
            <a:r>
              <a:rPr lang="en-GB" sz="2400" dirty="0"/>
              <a:t>Some advice can be found on the ‘Learning at home’ Tab of our website.</a:t>
            </a:r>
          </a:p>
        </p:txBody>
      </p:sp>
    </p:spTree>
    <p:extLst>
      <p:ext uri="{BB962C8B-B14F-4D97-AF65-F5344CB8AC3E}">
        <p14:creationId xmlns:p14="http://schemas.microsoft.com/office/powerpoint/2010/main" val="36338841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8052-97FA-46C7-A764-71D5076F4E54}"/>
              </a:ext>
            </a:extLst>
          </p:cNvPr>
          <p:cNvSpPr>
            <a:spLocks noGrp="1"/>
          </p:cNvSpPr>
          <p:nvPr>
            <p:ph type="title"/>
          </p:nvPr>
        </p:nvSpPr>
        <p:spPr/>
        <p:txBody>
          <a:bodyPr/>
          <a:lstStyle/>
          <a:p>
            <a:r>
              <a:rPr lang="en-GB" dirty="0"/>
              <a:t>Writing- at school</a:t>
            </a:r>
          </a:p>
        </p:txBody>
      </p:sp>
      <p:sp>
        <p:nvSpPr>
          <p:cNvPr id="3" name="Content Placeholder 2">
            <a:extLst>
              <a:ext uri="{FF2B5EF4-FFF2-40B4-BE49-F238E27FC236}">
                <a16:creationId xmlns:a16="http://schemas.microsoft.com/office/drawing/2014/main" id="{FBDC5555-8C04-4E7A-9924-26B2BE83FE66}"/>
              </a:ext>
            </a:extLst>
          </p:cNvPr>
          <p:cNvSpPr>
            <a:spLocks noGrp="1"/>
          </p:cNvSpPr>
          <p:nvPr>
            <p:ph idx="1"/>
          </p:nvPr>
        </p:nvSpPr>
        <p:spPr/>
        <p:txBody>
          <a:bodyPr>
            <a:noAutofit/>
          </a:bodyPr>
          <a:lstStyle/>
          <a:p>
            <a:r>
              <a:rPr lang="en-GB" sz="2400" dirty="0"/>
              <a:t>Children will construct texts by developing language acquisition in experience sessions and then stacking clearly modelled sentences to build the complete text.</a:t>
            </a:r>
          </a:p>
          <a:p>
            <a:r>
              <a:rPr lang="en-GB" sz="2400" dirty="0"/>
              <a:t>The English curriculum is built upon the use of effective language, using a writing rainbow. A thesaurus will be very helpful for developing this effectively. </a:t>
            </a:r>
          </a:p>
          <a:p>
            <a:r>
              <a:rPr lang="en-GB" sz="2400" dirty="0"/>
              <a:t>Resources are used to help children with spelling – dictionaries, spelling journals.</a:t>
            </a:r>
          </a:p>
          <a:p>
            <a:r>
              <a:rPr lang="en-GB" sz="2400" dirty="0"/>
              <a:t>Writing opportunities are given in other subjects as well as English.</a:t>
            </a:r>
          </a:p>
          <a:p>
            <a:r>
              <a:rPr lang="en-GB" sz="2400" dirty="0"/>
              <a:t>Teachers explicitly model writing to children.</a:t>
            </a:r>
          </a:p>
        </p:txBody>
      </p:sp>
    </p:spTree>
    <p:extLst>
      <p:ext uri="{BB962C8B-B14F-4D97-AF65-F5344CB8AC3E}">
        <p14:creationId xmlns:p14="http://schemas.microsoft.com/office/powerpoint/2010/main" val="13363333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CD5C34-E8B3-47EF-B329-9C2A99D2F601}"/>
              </a:ext>
            </a:extLst>
          </p:cNvPr>
          <p:cNvSpPr>
            <a:spLocks noGrp="1"/>
          </p:cNvSpPr>
          <p:nvPr>
            <p:ph type="title"/>
          </p:nvPr>
        </p:nvSpPr>
        <p:spPr/>
        <p:txBody>
          <a:bodyPr/>
          <a:lstStyle/>
          <a:p>
            <a:r>
              <a:rPr lang="en-GB" dirty="0"/>
              <a:t>Maths – how you can help at home</a:t>
            </a:r>
          </a:p>
        </p:txBody>
      </p:sp>
      <p:sp>
        <p:nvSpPr>
          <p:cNvPr id="3" name="Content Placeholder 2">
            <a:extLst>
              <a:ext uri="{FF2B5EF4-FFF2-40B4-BE49-F238E27FC236}">
                <a16:creationId xmlns:a16="http://schemas.microsoft.com/office/drawing/2014/main" id="{CCF5A794-B076-47CE-B5D0-17624A16918C}"/>
              </a:ext>
            </a:extLst>
          </p:cNvPr>
          <p:cNvSpPr>
            <a:spLocks noGrp="1"/>
          </p:cNvSpPr>
          <p:nvPr>
            <p:ph idx="1"/>
          </p:nvPr>
        </p:nvSpPr>
        <p:spPr/>
        <p:txBody>
          <a:bodyPr>
            <a:noAutofit/>
          </a:bodyPr>
          <a:lstStyle/>
          <a:p>
            <a:r>
              <a:rPr lang="en-GB" sz="2400" dirty="0"/>
              <a:t>There are many </a:t>
            </a:r>
            <a:r>
              <a:rPr lang="en-GB" sz="2400" b="1" dirty="0"/>
              <a:t>simple </a:t>
            </a:r>
            <a:r>
              <a:rPr lang="en-GB" sz="2400" dirty="0"/>
              <a:t> ways in which you can help your children to improve their confidence in maths:</a:t>
            </a:r>
          </a:p>
          <a:p>
            <a:r>
              <a:rPr lang="en-GB" sz="2400" dirty="0"/>
              <a:t>Please ensure that you practise times tables using the TTR account</a:t>
            </a:r>
          </a:p>
          <a:p>
            <a:r>
              <a:rPr lang="en-GB" sz="2400" dirty="0"/>
              <a:t>Please make sure that your child completes their maths homework.</a:t>
            </a:r>
          </a:p>
          <a:p>
            <a:r>
              <a:rPr lang="en-GB" sz="2400" dirty="0"/>
              <a:t>There are useful tips and information about how we calculate on our school website, please look at the </a:t>
            </a:r>
            <a:r>
              <a:rPr lang="en-GB" sz="2400" b="1" dirty="0"/>
              <a:t>information for parents/learning from home </a:t>
            </a:r>
            <a:r>
              <a:rPr lang="en-GB" sz="2400" dirty="0"/>
              <a:t>tabs.</a:t>
            </a:r>
          </a:p>
        </p:txBody>
      </p:sp>
    </p:spTree>
    <p:extLst>
      <p:ext uri="{BB962C8B-B14F-4D97-AF65-F5344CB8AC3E}">
        <p14:creationId xmlns:p14="http://schemas.microsoft.com/office/powerpoint/2010/main" val="26754185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9D90F-8E41-4F3F-8C8F-16F531381CEC}"/>
              </a:ext>
            </a:extLst>
          </p:cNvPr>
          <p:cNvSpPr>
            <a:spLocks noGrp="1"/>
          </p:cNvSpPr>
          <p:nvPr>
            <p:ph type="title"/>
          </p:nvPr>
        </p:nvSpPr>
        <p:spPr/>
        <p:txBody>
          <a:bodyPr/>
          <a:lstStyle/>
          <a:p>
            <a:r>
              <a:rPr lang="en-GB" dirty="0" err="1"/>
              <a:t>MAThS</a:t>
            </a:r>
            <a:r>
              <a:rPr lang="en-GB" dirty="0"/>
              <a:t> – what we do in school</a:t>
            </a:r>
          </a:p>
        </p:txBody>
      </p:sp>
      <p:sp>
        <p:nvSpPr>
          <p:cNvPr id="3" name="Content Placeholder 2">
            <a:extLst>
              <a:ext uri="{FF2B5EF4-FFF2-40B4-BE49-F238E27FC236}">
                <a16:creationId xmlns:a16="http://schemas.microsoft.com/office/drawing/2014/main" id="{84B876B8-7D62-47DC-B941-28D7B1912DE5}"/>
              </a:ext>
            </a:extLst>
          </p:cNvPr>
          <p:cNvSpPr>
            <a:spLocks noGrp="1"/>
          </p:cNvSpPr>
          <p:nvPr>
            <p:ph idx="1"/>
          </p:nvPr>
        </p:nvSpPr>
        <p:spPr/>
        <p:txBody>
          <a:bodyPr>
            <a:noAutofit/>
          </a:bodyPr>
          <a:lstStyle/>
          <a:p>
            <a:r>
              <a:rPr lang="en-GB" sz="2000" dirty="0"/>
              <a:t>In school we aim to develop each pupil’s understanding and reasoning, problem solving and number fluency. </a:t>
            </a:r>
          </a:p>
          <a:p>
            <a:r>
              <a:rPr lang="en-GB" sz="2000" dirty="0"/>
              <a:t>In class 6, we count everyday with varying steps between numbers – this helps to improve understanding of place value and to internalise number facts that are key to working out answers.</a:t>
            </a:r>
          </a:p>
          <a:p>
            <a:r>
              <a:rPr lang="en-GB" sz="2000" dirty="0"/>
              <a:t>We do some daily ‘fluency’ activities which recap previous learning that is important to the learning of the day’s lesson.</a:t>
            </a:r>
          </a:p>
          <a:p>
            <a:r>
              <a:rPr lang="en-GB" sz="2000" dirty="0"/>
              <a:t>We also practice our arithmetic and problem solving regularly throughout the week so that the children become familiar with test style questions and so that they can continue to practise the skills that they have learned.</a:t>
            </a:r>
          </a:p>
          <a:p>
            <a:r>
              <a:rPr lang="en-GB" sz="2000" dirty="0"/>
              <a:t>In our main learning we revisit previous work and introduce new concepts, always working on fluency, understanding and reasoning, then problem solving.</a:t>
            </a:r>
          </a:p>
        </p:txBody>
      </p:sp>
    </p:spTree>
    <p:extLst>
      <p:ext uri="{BB962C8B-B14F-4D97-AF65-F5344CB8AC3E}">
        <p14:creationId xmlns:p14="http://schemas.microsoft.com/office/powerpoint/2010/main" val="30124722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0F3CC-4D81-4927-A9F1-9829477A4F4F}"/>
              </a:ext>
            </a:extLst>
          </p:cNvPr>
          <p:cNvSpPr>
            <a:spLocks noGrp="1"/>
          </p:cNvSpPr>
          <p:nvPr>
            <p:ph type="title"/>
          </p:nvPr>
        </p:nvSpPr>
        <p:spPr/>
        <p:txBody>
          <a:bodyPr/>
          <a:lstStyle/>
          <a:p>
            <a:r>
              <a:rPr lang="en-GB" dirty="0"/>
              <a:t>Medical information</a:t>
            </a:r>
          </a:p>
        </p:txBody>
      </p:sp>
      <p:sp>
        <p:nvSpPr>
          <p:cNvPr id="3" name="Content Placeholder 2">
            <a:extLst>
              <a:ext uri="{FF2B5EF4-FFF2-40B4-BE49-F238E27FC236}">
                <a16:creationId xmlns:a16="http://schemas.microsoft.com/office/drawing/2014/main" id="{9B1A64F3-34C5-423F-A2C7-74E6B005B500}"/>
              </a:ext>
            </a:extLst>
          </p:cNvPr>
          <p:cNvSpPr>
            <a:spLocks noGrp="1"/>
          </p:cNvSpPr>
          <p:nvPr>
            <p:ph idx="1"/>
          </p:nvPr>
        </p:nvSpPr>
        <p:spPr/>
        <p:txBody>
          <a:bodyPr/>
          <a:lstStyle/>
          <a:p>
            <a:r>
              <a:rPr lang="en-GB" sz="2400" dirty="0"/>
              <a:t>Please inform us of any medical condition your child suffers from (asthma, allergies, skin complaints etc) so that we can make sure that their needs are met.</a:t>
            </a:r>
          </a:p>
          <a:p>
            <a:r>
              <a:rPr lang="en-GB" sz="2400" dirty="0"/>
              <a:t>Any medication must be dropped at the office. They will ask you to sign a consent form so that it can be administered.</a:t>
            </a:r>
          </a:p>
          <a:p>
            <a:r>
              <a:rPr lang="en-GB" sz="2400" dirty="0"/>
              <a:t>If your child has a medical condition that requires medication to be in school permanently, then please send their medication and equipment in- this includes inhalers and EpiPens.</a:t>
            </a:r>
          </a:p>
          <a:p>
            <a:pPr marL="0" indent="0">
              <a:buNone/>
            </a:pPr>
            <a:r>
              <a:rPr lang="en-GB" dirty="0"/>
              <a:t> </a:t>
            </a:r>
          </a:p>
        </p:txBody>
      </p:sp>
    </p:spTree>
    <p:extLst>
      <p:ext uri="{BB962C8B-B14F-4D97-AF65-F5344CB8AC3E}">
        <p14:creationId xmlns:p14="http://schemas.microsoft.com/office/powerpoint/2010/main" val="6412577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F2C4C-620B-43F5-ACAF-B59DE1D01AA2}"/>
              </a:ext>
            </a:extLst>
          </p:cNvPr>
          <p:cNvSpPr>
            <a:spLocks noGrp="1"/>
          </p:cNvSpPr>
          <p:nvPr>
            <p:ph type="title"/>
          </p:nvPr>
        </p:nvSpPr>
        <p:spPr/>
        <p:txBody>
          <a:bodyPr/>
          <a:lstStyle/>
          <a:p>
            <a:r>
              <a:rPr lang="en-GB" dirty="0"/>
              <a:t>Permissions for image use and trips</a:t>
            </a:r>
          </a:p>
        </p:txBody>
      </p:sp>
      <p:sp>
        <p:nvSpPr>
          <p:cNvPr id="3" name="Content Placeholder 2">
            <a:extLst>
              <a:ext uri="{FF2B5EF4-FFF2-40B4-BE49-F238E27FC236}">
                <a16:creationId xmlns:a16="http://schemas.microsoft.com/office/drawing/2014/main" id="{5B4BE18F-B75B-45B9-BB06-AEECD2DCB4E7}"/>
              </a:ext>
            </a:extLst>
          </p:cNvPr>
          <p:cNvSpPr>
            <a:spLocks noGrp="1"/>
          </p:cNvSpPr>
          <p:nvPr>
            <p:ph idx="1"/>
          </p:nvPr>
        </p:nvSpPr>
        <p:spPr>
          <a:xfrm>
            <a:off x="581192" y="1890875"/>
            <a:ext cx="11029615" cy="5087993"/>
          </a:xfrm>
        </p:spPr>
        <p:txBody>
          <a:bodyPr>
            <a:normAutofit/>
          </a:bodyPr>
          <a:lstStyle/>
          <a:p>
            <a:pPr marL="0" indent="0">
              <a:buNone/>
            </a:pPr>
            <a:r>
              <a:rPr lang="en-GB" sz="2800" dirty="0"/>
              <a:t>Please complete </a:t>
            </a:r>
            <a:r>
              <a:rPr lang="en-GB" sz="2800"/>
              <a:t>the permission of images form for year 6. </a:t>
            </a:r>
            <a:endParaRPr lang="en-GB" sz="2800" dirty="0"/>
          </a:p>
          <a:p>
            <a:pPr marL="0" indent="0">
              <a:buNone/>
            </a:pPr>
            <a:r>
              <a:rPr lang="en-GB" sz="2800" dirty="0"/>
              <a:t>There may be occasions when permission may be needed again, such as residential trips or walking home from school, and we will send you new forms to complete then.</a:t>
            </a:r>
          </a:p>
          <a:p>
            <a:pPr marL="0" indent="0">
              <a:buNone/>
            </a:pPr>
            <a:endParaRPr lang="en-GB" sz="2800" dirty="0"/>
          </a:p>
          <a:p>
            <a:pPr marL="0" indent="0">
              <a:buNone/>
            </a:pPr>
            <a:r>
              <a:rPr lang="en-GB" sz="2800" dirty="0"/>
              <a:t>It is </a:t>
            </a:r>
            <a:r>
              <a:rPr lang="en-GB" sz="2800" b="1" dirty="0"/>
              <a:t>ESSENTIAL </a:t>
            </a:r>
            <a:r>
              <a:rPr lang="en-GB" sz="2800" dirty="0"/>
              <a:t>that the office has 2 emergency contact numbers for every pupil. Please make sure that you go to the office and check that they have the correct numbers. This is of utmost importance as it is a safeguarding issue.</a:t>
            </a:r>
          </a:p>
          <a:p>
            <a:pPr marL="0" indent="0">
              <a:buNone/>
            </a:pPr>
            <a:endParaRPr lang="en-GB" dirty="0"/>
          </a:p>
        </p:txBody>
      </p:sp>
    </p:spTree>
    <p:extLst>
      <p:ext uri="{BB962C8B-B14F-4D97-AF65-F5344CB8AC3E}">
        <p14:creationId xmlns:p14="http://schemas.microsoft.com/office/powerpoint/2010/main" val="1157771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1F0E44-9E31-42E9-8538-E7702F46C739}"/>
              </a:ext>
            </a:extLst>
          </p:cNvPr>
          <p:cNvSpPr>
            <a:spLocks noGrp="1"/>
          </p:cNvSpPr>
          <p:nvPr>
            <p:ph type="title"/>
          </p:nvPr>
        </p:nvSpPr>
        <p:spPr/>
        <p:txBody>
          <a:bodyPr/>
          <a:lstStyle/>
          <a:p>
            <a:r>
              <a:rPr lang="en-GB" dirty="0"/>
              <a:t>Ways of contacting me</a:t>
            </a:r>
          </a:p>
        </p:txBody>
      </p:sp>
      <p:sp>
        <p:nvSpPr>
          <p:cNvPr id="3" name="Content Placeholder 2">
            <a:extLst>
              <a:ext uri="{FF2B5EF4-FFF2-40B4-BE49-F238E27FC236}">
                <a16:creationId xmlns:a16="http://schemas.microsoft.com/office/drawing/2014/main" id="{0E5BEBC1-ED07-476F-AB0F-85F686C295BF}"/>
              </a:ext>
            </a:extLst>
          </p:cNvPr>
          <p:cNvSpPr>
            <a:spLocks noGrp="1"/>
          </p:cNvSpPr>
          <p:nvPr>
            <p:ph idx="1"/>
          </p:nvPr>
        </p:nvSpPr>
        <p:spPr/>
        <p:txBody>
          <a:bodyPr>
            <a:normAutofit fontScale="92500"/>
          </a:bodyPr>
          <a:lstStyle/>
          <a:p>
            <a:pPr marL="0" indent="0">
              <a:buNone/>
            </a:pPr>
            <a:r>
              <a:rPr lang="en-GB" sz="2400" dirty="0"/>
              <a:t>It is vital for us to keep open and honest communication, there are several ways in which we can do this. Here are the preferred ways for you to make contact should you need to:</a:t>
            </a:r>
          </a:p>
          <a:p>
            <a:r>
              <a:rPr lang="en-GB" sz="2400" dirty="0"/>
              <a:t>In the playground at the beginning or end of the school day – we can then arrange a time to meet properly when time is not limited.</a:t>
            </a:r>
          </a:p>
          <a:p>
            <a:r>
              <a:rPr lang="en-GB" sz="2400" dirty="0"/>
              <a:t>Through </a:t>
            </a:r>
            <a:r>
              <a:rPr lang="en-GB" sz="2400"/>
              <a:t>email dking@</a:t>
            </a:r>
            <a:r>
              <a:rPr lang="en-GB" sz="2400" dirty="0"/>
              <a:t>st-marys-ce-pz.cornwall.sch.uk – again, we can use this to arrange a formal meeting.</a:t>
            </a:r>
          </a:p>
          <a:p>
            <a:r>
              <a:rPr lang="en-GB" sz="2400" dirty="0"/>
              <a:t>By calling the school office 01736 363009 – again they will arrange a time for us to meet formally. </a:t>
            </a:r>
          </a:p>
          <a:p>
            <a:endParaRPr lang="en-GB" dirty="0"/>
          </a:p>
        </p:txBody>
      </p:sp>
    </p:spTree>
    <p:extLst>
      <p:ext uri="{BB962C8B-B14F-4D97-AF65-F5344CB8AC3E}">
        <p14:creationId xmlns:p14="http://schemas.microsoft.com/office/powerpoint/2010/main" val="2884015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858DF7D-C2D0-4B03-A7A0-2F06B789E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B26B711-3121-40B0-8377-A64F3DC00C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645C4D3D-ABBA-4B4E-93E5-01E343719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13">
            <a:extLst>
              <a:ext uri="{FF2B5EF4-FFF2-40B4-BE49-F238E27FC236}">
                <a16:creationId xmlns:a16="http://schemas.microsoft.com/office/drawing/2014/main" id="{98DDD5E5-0097-4C6C-B266-5732EDA96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15">
            <a:extLst>
              <a:ext uri="{FF2B5EF4-FFF2-40B4-BE49-F238E27FC236}">
                <a16:creationId xmlns:a16="http://schemas.microsoft.com/office/drawing/2014/main" id="{8952EF87-C74F-4D3F-9CAD-EEA1733C9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97643"/>
            <a:ext cx="3703320" cy="5792922"/>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676E3954-FEFC-4FCB-B2FE-C095DB736340}"/>
              </a:ext>
            </a:extLst>
          </p:cNvPr>
          <p:cNvSpPr>
            <a:spLocks noGrp="1"/>
          </p:cNvSpPr>
          <p:nvPr>
            <p:ph type="title"/>
          </p:nvPr>
        </p:nvSpPr>
        <p:spPr>
          <a:xfrm>
            <a:off x="771149" y="1037967"/>
            <a:ext cx="2459732" cy="4709131"/>
          </a:xfrm>
        </p:spPr>
        <p:txBody>
          <a:bodyPr anchor="ctr">
            <a:normAutofit/>
          </a:bodyPr>
          <a:lstStyle/>
          <a:p>
            <a:r>
              <a:rPr lang="en-GB" dirty="0">
                <a:solidFill>
                  <a:srgbClr val="FFFEFF"/>
                </a:solidFill>
              </a:rPr>
              <a:t>Adults in class 6.</a:t>
            </a:r>
          </a:p>
        </p:txBody>
      </p:sp>
      <p:sp>
        <p:nvSpPr>
          <p:cNvPr id="3" name="Content Placeholder 2">
            <a:extLst>
              <a:ext uri="{FF2B5EF4-FFF2-40B4-BE49-F238E27FC236}">
                <a16:creationId xmlns:a16="http://schemas.microsoft.com/office/drawing/2014/main" id="{C03D29D6-2064-4539-85F4-CB0D56B73E27}"/>
              </a:ext>
            </a:extLst>
          </p:cNvPr>
          <p:cNvSpPr>
            <a:spLocks noGrp="1"/>
          </p:cNvSpPr>
          <p:nvPr>
            <p:ph idx="1"/>
          </p:nvPr>
        </p:nvSpPr>
        <p:spPr>
          <a:xfrm>
            <a:off x="4534935" y="1037968"/>
            <a:ext cx="6725899" cy="4820832"/>
          </a:xfrm>
        </p:spPr>
        <p:txBody>
          <a:bodyPr>
            <a:normAutofit/>
          </a:bodyPr>
          <a:lstStyle/>
          <a:p>
            <a:r>
              <a:rPr lang="en-GB" dirty="0"/>
              <a:t>Mr King – Class Teacher</a:t>
            </a:r>
          </a:p>
          <a:p>
            <a:r>
              <a:rPr lang="en-GB" dirty="0"/>
              <a:t>Mrs </a:t>
            </a:r>
            <a:r>
              <a:rPr lang="en-GB" dirty="0" err="1"/>
              <a:t>Murley</a:t>
            </a:r>
            <a:r>
              <a:rPr lang="en-GB" dirty="0"/>
              <a:t>- Teaching Assistant</a:t>
            </a:r>
          </a:p>
          <a:p>
            <a:r>
              <a:rPr lang="en-GB" dirty="0"/>
              <a:t>Mrs Spry – Class Teacher on Friday afternoons.</a:t>
            </a:r>
          </a:p>
        </p:txBody>
      </p:sp>
    </p:spTree>
    <p:extLst>
      <p:ext uri="{BB962C8B-B14F-4D97-AF65-F5344CB8AC3E}">
        <p14:creationId xmlns:p14="http://schemas.microsoft.com/office/powerpoint/2010/main" val="24677499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7">
            <a:extLst>
              <a:ext uri="{FF2B5EF4-FFF2-40B4-BE49-F238E27FC236}">
                <a16:creationId xmlns:a16="http://schemas.microsoft.com/office/drawing/2014/main" id="{F858DF7D-C2D0-4B03-A7A0-2F06B789E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9">
            <a:extLst>
              <a:ext uri="{FF2B5EF4-FFF2-40B4-BE49-F238E27FC236}">
                <a16:creationId xmlns:a16="http://schemas.microsoft.com/office/drawing/2014/main" id="{1B26B711-3121-40B0-8377-A64F3DC00C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1">
            <a:extLst>
              <a:ext uri="{FF2B5EF4-FFF2-40B4-BE49-F238E27FC236}">
                <a16:creationId xmlns:a16="http://schemas.microsoft.com/office/drawing/2014/main" id="{645C4D3D-ABBA-4B4E-93E5-01E343719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3">
            <a:extLst>
              <a:ext uri="{FF2B5EF4-FFF2-40B4-BE49-F238E27FC236}">
                <a16:creationId xmlns:a16="http://schemas.microsoft.com/office/drawing/2014/main" id="{98DDD5E5-0097-4C6C-B266-5732EDA96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15">
            <a:extLst>
              <a:ext uri="{FF2B5EF4-FFF2-40B4-BE49-F238E27FC236}">
                <a16:creationId xmlns:a16="http://schemas.microsoft.com/office/drawing/2014/main" id="{8952EF87-C74F-4D3F-9CAD-EEA1733C9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97643"/>
            <a:ext cx="3703320" cy="5792922"/>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FCF53A2E-5A7E-4836-82EC-B16B630D80F2}"/>
              </a:ext>
            </a:extLst>
          </p:cNvPr>
          <p:cNvSpPr>
            <a:spLocks noGrp="1"/>
          </p:cNvSpPr>
          <p:nvPr>
            <p:ph type="title"/>
          </p:nvPr>
        </p:nvSpPr>
        <p:spPr>
          <a:xfrm>
            <a:off x="771148" y="1037967"/>
            <a:ext cx="3054091" cy="4709131"/>
          </a:xfrm>
        </p:spPr>
        <p:txBody>
          <a:bodyPr anchor="ctr">
            <a:normAutofit/>
          </a:bodyPr>
          <a:lstStyle/>
          <a:p>
            <a:r>
              <a:rPr lang="en-GB">
                <a:solidFill>
                  <a:srgbClr val="FFFEFF"/>
                </a:solidFill>
              </a:rPr>
              <a:t>Aims of year 6 </a:t>
            </a:r>
          </a:p>
        </p:txBody>
      </p:sp>
      <p:sp>
        <p:nvSpPr>
          <p:cNvPr id="17" name="Content Placeholder 2">
            <a:extLst>
              <a:ext uri="{FF2B5EF4-FFF2-40B4-BE49-F238E27FC236}">
                <a16:creationId xmlns:a16="http://schemas.microsoft.com/office/drawing/2014/main" id="{243101C3-9AC6-495B-84CF-DB88960BA7D6}"/>
              </a:ext>
            </a:extLst>
          </p:cNvPr>
          <p:cNvSpPr>
            <a:spLocks noGrp="1"/>
          </p:cNvSpPr>
          <p:nvPr>
            <p:ph idx="1"/>
          </p:nvPr>
        </p:nvSpPr>
        <p:spPr>
          <a:xfrm>
            <a:off x="4534935" y="1037968"/>
            <a:ext cx="7392905" cy="5637152"/>
          </a:xfrm>
        </p:spPr>
        <p:txBody>
          <a:bodyPr>
            <a:normAutofit lnSpcReduction="10000"/>
          </a:bodyPr>
          <a:lstStyle/>
          <a:p>
            <a:pPr marL="0" indent="0">
              <a:lnSpc>
                <a:spcPct val="100000"/>
              </a:lnSpc>
              <a:buNone/>
            </a:pPr>
            <a:r>
              <a:rPr lang="en-GB" sz="1600" b="1" dirty="0"/>
              <a:t>Year 6 is a key time in your child’s journey through education, therefore we will strive to ensure that we achieve these aims:</a:t>
            </a:r>
          </a:p>
          <a:p>
            <a:pPr>
              <a:lnSpc>
                <a:spcPct val="100000"/>
              </a:lnSpc>
            </a:pPr>
            <a:r>
              <a:rPr lang="en-GB" sz="1600" dirty="0"/>
              <a:t>To prepare your child as fully as possible for their transition to their chosen secondary school, by :</a:t>
            </a:r>
            <a:r>
              <a:rPr lang="en-GB" sz="1600" b="1" dirty="0"/>
              <a:t>promoting independence</a:t>
            </a:r>
            <a:r>
              <a:rPr lang="en-GB" sz="1600" dirty="0"/>
              <a:t>; </a:t>
            </a:r>
            <a:r>
              <a:rPr lang="en-GB" sz="1600" b="1" dirty="0"/>
              <a:t>making routines</a:t>
            </a:r>
            <a:r>
              <a:rPr lang="en-GB" sz="1600" dirty="0"/>
              <a:t>, such as homework, similar to those at secondary school; </a:t>
            </a:r>
            <a:r>
              <a:rPr lang="en-GB" sz="1600" b="1" dirty="0"/>
              <a:t>working closely with secondary </a:t>
            </a:r>
            <a:r>
              <a:rPr lang="en-GB" sz="1600" dirty="0"/>
              <a:t>schools to help pupils understand what happens there and how it differs from St. Mary’s; having transition sessions for pupils; introducing them to key people from their chosen secondary schools. </a:t>
            </a:r>
            <a:r>
              <a:rPr lang="en-GB" sz="1600" b="1" dirty="0"/>
              <a:t>APPLICATIONS FOR SECONDARY SCHOOL WILL NEED TO BE COMPLETED BY THE END OF OCTOBER.</a:t>
            </a:r>
          </a:p>
          <a:p>
            <a:pPr>
              <a:lnSpc>
                <a:spcPct val="100000"/>
              </a:lnSpc>
            </a:pPr>
            <a:endParaRPr lang="en-GB" sz="1600" dirty="0"/>
          </a:p>
          <a:p>
            <a:pPr>
              <a:lnSpc>
                <a:spcPct val="100000"/>
              </a:lnSpc>
            </a:pPr>
            <a:r>
              <a:rPr lang="en-GB" sz="1600" dirty="0"/>
              <a:t>To enable your child to achieve the best academic outcomes that they can, by: providing additional in </a:t>
            </a:r>
            <a:r>
              <a:rPr lang="en-GB" sz="1600" b="1" dirty="0"/>
              <a:t>class support; </a:t>
            </a:r>
            <a:r>
              <a:rPr lang="en-GB" sz="1600" dirty="0"/>
              <a:t>providing further support with </a:t>
            </a:r>
            <a:r>
              <a:rPr lang="en-GB" sz="1600" b="1" dirty="0"/>
              <a:t>after school sessions,</a:t>
            </a:r>
            <a:r>
              <a:rPr lang="en-GB" sz="1600" dirty="0"/>
              <a:t> to help them improve in areas of weakness; by </a:t>
            </a:r>
            <a:r>
              <a:rPr lang="en-GB" sz="1600" dirty="0" err="1"/>
              <a:t>familarising</a:t>
            </a:r>
            <a:r>
              <a:rPr lang="en-GB" sz="1600" dirty="0"/>
              <a:t> children with the </a:t>
            </a:r>
            <a:r>
              <a:rPr lang="en-GB" sz="1600" b="1" dirty="0"/>
              <a:t>test routine</a:t>
            </a:r>
            <a:r>
              <a:rPr lang="en-GB" sz="1600" dirty="0"/>
              <a:t>; by continuing to enjoy a highly engaging and interactive curriculum like they have enjoyed during the rest of their years at St. Mary’s.</a:t>
            </a:r>
          </a:p>
          <a:p>
            <a:pPr marL="0" indent="0">
              <a:lnSpc>
                <a:spcPct val="100000"/>
              </a:lnSpc>
              <a:buNone/>
            </a:pPr>
            <a:endParaRPr lang="en-GB" sz="1600" dirty="0"/>
          </a:p>
          <a:p>
            <a:pPr>
              <a:lnSpc>
                <a:spcPct val="100000"/>
              </a:lnSpc>
            </a:pPr>
            <a:r>
              <a:rPr lang="en-GB" sz="1600" dirty="0"/>
              <a:t>To give your child </a:t>
            </a:r>
            <a:r>
              <a:rPr lang="en-GB" sz="1600" b="1" dirty="0"/>
              <a:t>greater responsibility </a:t>
            </a:r>
            <a:r>
              <a:rPr lang="en-GB" sz="1600" dirty="0"/>
              <a:t>in order to raise their aspirations, by: Giving the children jobs that fully involve them in school life; encouraging and promoting the children in Year 6 to show the best example that they possibly can to other children in the school.</a:t>
            </a:r>
          </a:p>
          <a:p>
            <a:pPr>
              <a:lnSpc>
                <a:spcPct val="100000"/>
              </a:lnSpc>
            </a:pPr>
            <a:endParaRPr lang="en-GB" sz="1400" dirty="0"/>
          </a:p>
        </p:txBody>
      </p:sp>
    </p:spTree>
    <p:extLst>
      <p:ext uri="{BB962C8B-B14F-4D97-AF65-F5344CB8AC3E}">
        <p14:creationId xmlns:p14="http://schemas.microsoft.com/office/powerpoint/2010/main" val="32047713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F8B0B-EEE8-4C3F-AAE6-8FAFF677BD84}"/>
              </a:ext>
            </a:extLst>
          </p:cNvPr>
          <p:cNvSpPr>
            <a:spLocks noGrp="1"/>
          </p:cNvSpPr>
          <p:nvPr>
            <p:ph type="title"/>
          </p:nvPr>
        </p:nvSpPr>
        <p:spPr/>
        <p:txBody>
          <a:bodyPr/>
          <a:lstStyle/>
          <a:p>
            <a:r>
              <a:rPr lang="en-GB" dirty="0"/>
              <a:t>Timetable</a:t>
            </a:r>
          </a:p>
        </p:txBody>
      </p:sp>
      <p:sp>
        <p:nvSpPr>
          <p:cNvPr id="3" name="Content Placeholder 2">
            <a:extLst>
              <a:ext uri="{FF2B5EF4-FFF2-40B4-BE49-F238E27FC236}">
                <a16:creationId xmlns:a16="http://schemas.microsoft.com/office/drawing/2014/main" id="{5150F13C-72C5-48E5-B135-9B4E37EBFD2C}"/>
              </a:ext>
            </a:extLst>
          </p:cNvPr>
          <p:cNvSpPr>
            <a:spLocks noGrp="1"/>
          </p:cNvSpPr>
          <p:nvPr>
            <p:ph idx="1"/>
          </p:nvPr>
        </p:nvSpPr>
        <p:spPr>
          <a:xfrm>
            <a:off x="581193" y="2340864"/>
            <a:ext cx="4439844" cy="3634486"/>
          </a:xfrm>
        </p:spPr>
        <p:txBody>
          <a:bodyPr>
            <a:normAutofit lnSpcReduction="10000"/>
          </a:bodyPr>
          <a:lstStyle/>
          <a:p>
            <a:pPr marL="0" indent="0">
              <a:buNone/>
            </a:pPr>
            <a:r>
              <a:rPr lang="en-GB" dirty="0"/>
              <a:t>The mornings of each day look very similar:</a:t>
            </a:r>
          </a:p>
          <a:p>
            <a:pPr marL="0" indent="0">
              <a:buNone/>
            </a:pPr>
            <a:r>
              <a:rPr lang="en-GB" dirty="0"/>
              <a:t>8:50 Bagels/ Spelling/ Handwriting/ Comp</a:t>
            </a:r>
          </a:p>
          <a:p>
            <a:pPr marL="0" indent="0">
              <a:buNone/>
            </a:pPr>
            <a:r>
              <a:rPr lang="en-GB" dirty="0"/>
              <a:t>9:10 Assembly</a:t>
            </a:r>
          </a:p>
          <a:p>
            <a:pPr marL="0" indent="0">
              <a:buNone/>
            </a:pPr>
            <a:r>
              <a:rPr lang="en-GB" dirty="0"/>
              <a:t>9:45- English</a:t>
            </a:r>
          </a:p>
          <a:p>
            <a:pPr marL="0" indent="0">
              <a:buNone/>
            </a:pPr>
            <a:r>
              <a:rPr lang="en-GB" dirty="0"/>
              <a:t>10:45 Break</a:t>
            </a:r>
          </a:p>
          <a:p>
            <a:pPr marL="0" indent="0">
              <a:buNone/>
            </a:pPr>
            <a:r>
              <a:rPr lang="en-GB" dirty="0"/>
              <a:t>11:00 Maths</a:t>
            </a:r>
          </a:p>
          <a:p>
            <a:pPr marL="0" indent="0">
              <a:buNone/>
            </a:pPr>
            <a:r>
              <a:rPr lang="en-GB" dirty="0"/>
              <a:t>12:00 Lunch</a:t>
            </a:r>
          </a:p>
          <a:p>
            <a:pPr marL="0" indent="0">
              <a:buNone/>
            </a:pPr>
            <a:r>
              <a:rPr lang="en-GB" dirty="0"/>
              <a:t>1:00 Arithmetic/Problem Solving</a:t>
            </a:r>
          </a:p>
          <a:p>
            <a:pPr marL="0" indent="0">
              <a:buNone/>
            </a:pPr>
            <a:r>
              <a:rPr lang="en-GB" dirty="0"/>
              <a:t>1:15 Guided Reading</a:t>
            </a:r>
          </a:p>
        </p:txBody>
      </p:sp>
      <p:sp>
        <p:nvSpPr>
          <p:cNvPr id="5" name="TextBox 4">
            <a:extLst>
              <a:ext uri="{FF2B5EF4-FFF2-40B4-BE49-F238E27FC236}">
                <a16:creationId xmlns:a16="http://schemas.microsoft.com/office/drawing/2014/main" id="{4591DD08-3702-4787-A160-A5C575B2BC79}"/>
              </a:ext>
            </a:extLst>
          </p:cNvPr>
          <p:cNvSpPr txBox="1"/>
          <p:nvPr/>
        </p:nvSpPr>
        <p:spPr>
          <a:xfrm>
            <a:off x="6096000" y="2479239"/>
            <a:ext cx="5080907" cy="3693319"/>
          </a:xfrm>
          <a:prstGeom prst="rect">
            <a:avLst/>
          </a:prstGeom>
          <a:noFill/>
        </p:spPr>
        <p:txBody>
          <a:bodyPr wrap="square">
            <a:spAutoFit/>
          </a:bodyPr>
          <a:lstStyle/>
          <a:p>
            <a:pPr marL="0" indent="0">
              <a:buNone/>
            </a:pPr>
            <a:r>
              <a:rPr lang="en-GB" dirty="0"/>
              <a:t>After this, each day will be different.</a:t>
            </a:r>
          </a:p>
          <a:p>
            <a:pPr marL="0" indent="0">
              <a:buNone/>
            </a:pPr>
            <a:r>
              <a:rPr lang="en-GB" dirty="0"/>
              <a:t>PE will be taking place on </a:t>
            </a:r>
            <a:r>
              <a:rPr lang="en-GB" b="1" dirty="0"/>
              <a:t>Tuesday afternoon </a:t>
            </a:r>
            <a:r>
              <a:rPr lang="en-GB" dirty="0"/>
              <a:t>and Wednesday afternoon.</a:t>
            </a:r>
          </a:p>
          <a:p>
            <a:pPr marL="0" indent="0">
              <a:buNone/>
            </a:pPr>
            <a:r>
              <a:rPr lang="en-GB" dirty="0"/>
              <a:t>On Tuesday, please send your child to school in their PE Kit, in line with the school uniform policy </a:t>
            </a:r>
          </a:p>
          <a:p>
            <a:pPr marL="0" indent="0">
              <a:buNone/>
            </a:pPr>
            <a:r>
              <a:rPr lang="en-GB" dirty="0"/>
              <a:t>(The correct school coloured shirt, black shorts or trousers, trainers)</a:t>
            </a:r>
          </a:p>
          <a:p>
            <a:pPr marL="0" indent="0">
              <a:buNone/>
            </a:pPr>
            <a:r>
              <a:rPr lang="en-GB" dirty="0"/>
              <a:t>On </a:t>
            </a:r>
            <a:r>
              <a:rPr lang="en-GB" b="1" dirty="0"/>
              <a:t>Wednesdays</a:t>
            </a:r>
            <a:r>
              <a:rPr lang="en-GB" dirty="0"/>
              <a:t>, until Christmas, we will be going to swimming lessons at the leisure centre. Please ensure that your child has their kit with them (swimming costume, towel, swimming hat and goggles).  The travel and collection arrangements will be given out nearer to the time.</a:t>
            </a:r>
          </a:p>
        </p:txBody>
      </p:sp>
    </p:spTree>
    <p:extLst>
      <p:ext uri="{BB962C8B-B14F-4D97-AF65-F5344CB8AC3E}">
        <p14:creationId xmlns:p14="http://schemas.microsoft.com/office/powerpoint/2010/main" val="4082460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27C58-BB9F-437A-940D-C980156673C0}"/>
              </a:ext>
            </a:extLst>
          </p:cNvPr>
          <p:cNvSpPr>
            <a:spLocks noGrp="1"/>
          </p:cNvSpPr>
          <p:nvPr>
            <p:ph type="title"/>
          </p:nvPr>
        </p:nvSpPr>
        <p:spPr>
          <a:xfrm>
            <a:off x="581192" y="172720"/>
            <a:ext cx="11029616" cy="1188720"/>
          </a:xfrm>
        </p:spPr>
        <p:txBody>
          <a:bodyPr/>
          <a:lstStyle/>
          <a:p>
            <a:r>
              <a:rPr lang="en-GB" dirty="0"/>
              <a:t>Opportunities in year six</a:t>
            </a:r>
          </a:p>
        </p:txBody>
      </p:sp>
      <p:sp>
        <p:nvSpPr>
          <p:cNvPr id="3" name="Content Placeholder 2">
            <a:extLst>
              <a:ext uri="{FF2B5EF4-FFF2-40B4-BE49-F238E27FC236}">
                <a16:creationId xmlns:a16="http://schemas.microsoft.com/office/drawing/2014/main" id="{DF7B25AA-3C27-4E4E-95A2-8EBB41E8E238}"/>
              </a:ext>
            </a:extLst>
          </p:cNvPr>
          <p:cNvSpPr>
            <a:spLocks noGrp="1"/>
          </p:cNvSpPr>
          <p:nvPr>
            <p:ph idx="1"/>
          </p:nvPr>
        </p:nvSpPr>
        <p:spPr>
          <a:xfrm>
            <a:off x="581192" y="1076960"/>
            <a:ext cx="11029615" cy="5608320"/>
          </a:xfrm>
        </p:spPr>
        <p:txBody>
          <a:bodyPr>
            <a:normAutofit/>
          </a:bodyPr>
          <a:lstStyle/>
          <a:p>
            <a:pPr marL="0" indent="0">
              <a:buNone/>
            </a:pPr>
            <a:r>
              <a:rPr lang="en-GB" sz="2000" dirty="0"/>
              <a:t>As well as the many opportunities within our curriculum, there are also chances for Year 6 pupils to take part in activities that are exclusive to their class – these help make the end of their journey at St. Mary’s a really memorable time. Typically the things below happen in Year 6, although these may vary due to circumstances beyond our control.</a:t>
            </a:r>
          </a:p>
          <a:p>
            <a:r>
              <a:rPr lang="en-GB" sz="2000" dirty="0" err="1"/>
              <a:t>Flambards</a:t>
            </a:r>
            <a:r>
              <a:rPr lang="en-GB" sz="2000" dirty="0"/>
              <a:t>- Visit the Victorian Exhibition; </a:t>
            </a:r>
            <a:r>
              <a:rPr lang="en-GB" sz="2000" dirty="0" err="1"/>
              <a:t>Penlee</a:t>
            </a:r>
            <a:r>
              <a:rPr lang="en-GB" sz="2000" dirty="0"/>
              <a:t> House; </a:t>
            </a:r>
            <a:r>
              <a:rPr lang="en-GB" sz="2000" dirty="0" err="1"/>
              <a:t>Kresen</a:t>
            </a:r>
            <a:r>
              <a:rPr lang="en-GB" sz="2000" dirty="0"/>
              <a:t> Kernow. </a:t>
            </a:r>
          </a:p>
          <a:p>
            <a:r>
              <a:rPr lang="en-GB" sz="2000" dirty="0"/>
              <a:t>London Residential Trip – we are hoping to run our residential trip in the Summer Term, however this will be subject to clearance from the School’s Governing Body as well as there being availability of workshops at the attractions we wish to visit.</a:t>
            </a:r>
          </a:p>
          <a:p>
            <a:r>
              <a:rPr lang="en-GB" sz="2000" dirty="0"/>
              <a:t>Year 6 Summer Term activities – previously year 6 have took part in: a BBQ; gig rowing around Mounts Bay; NERF wars; lunches at the beach; roller-skating, scootering day and surfing.  </a:t>
            </a:r>
          </a:p>
          <a:p>
            <a:endParaRPr lang="en-GB" sz="2000" dirty="0"/>
          </a:p>
          <a:p>
            <a:pPr marL="0" indent="0">
              <a:buNone/>
            </a:pPr>
            <a:r>
              <a:rPr lang="en-GB" sz="2000" dirty="0"/>
              <a:t>As with any educational or residential trip, we will try our best to make it as affordable as possible; we will also give you as much prior warning as possible</a:t>
            </a:r>
            <a:r>
              <a:rPr lang="en-GB" dirty="0"/>
              <a:t>.</a:t>
            </a:r>
          </a:p>
        </p:txBody>
      </p:sp>
    </p:spTree>
    <p:extLst>
      <p:ext uri="{BB962C8B-B14F-4D97-AF65-F5344CB8AC3E}">
        <p14:creationId xmlns:p14="http://schemas.microsoft.com/office/powerpoint/2010/main" val="14934786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3C0C8-4BBF-467C-B851-0DCE244FC300}"/>
              </a:ext>
            </a:extLst>
          </p:cNvPr>
          <p:cNvSpPr>
            <a:spLocks noGrp="1"/>
          </p:cNvSpPr>
          <p:nvPr>
            <p:ph type="title"/>
          </p:nvPr>
        </p:nvSpPr>
        <p:spPr>
          <a:xfrm>
            <a:off x="581192" y="702156"/>
            <a:ext cx="11029616" cy="527554"/>
          </a:xfrm>
        </p:spPr>
        <p:txBody>
          <a:bodyPr/>
          <a:lstStyle/>
          <a:p>
            <a:r>
              <a:rPr lang="en-GB" dirty="0" err="1"/>
              <a:t>sats</a:t>
            </a:r>
            <a:endParaRPr lang="en-GB" dirty="0"/>
          </a:p>
        </p:txBody>
      </p:sp>
      <p:sp>
        <p:nvSpPr>
          <p:cNvPr id="3" name="Content Placeholder 2">
            <a:extLst>
              <a:ext uri="{FF2B5EF4-FFF2-40B4-BE49-F238E27FC236}">
                <a16:creationId xmlns:a16="http://schemas.microsoft.com/office/drawing/2014/main" id="{CBF5691E-E297-43A5-8AF4-E62693FD23BD}"/>
              </a:ext>
            </a:extLst>
          </p:cNvPr>
          <p:cNvSpPr>
            <a:spLocks noGrp="1"/>
          </p:cNvSpPr>
          <p:nvPr>
            <p:ph idx="1"/>
          </p:nvPr>
        </p:nvSpPr>
        <p:spPr/>
        <p:txBody>
          <a:bodyPr>
            <a:noAutofit/>
          </a:bodyPr>
          <a:lstStyle/>
          <a:p>
            <a:pPr marL="0" indent="0">
              <a:buNone/>
            </a:pPr>
            <a:r>
              <a:rPr lang="en-GB" sz="2000" dirty="0"/>
              <a:t>During the summer term </a:t>
            </a:r>
            <a:r>
              <a:rPr lang="en-GB" sz="2000" b="1" dirty="0"/>
              <a:t>8</a:t>
            </a:r>
            <a:r>
              <a:rPr lang="en-GB" sz="2000" b="1" baseline="30000" dirty="0"/>
              <a:t>th</a:t>
            </a:r>
            <a:r>
              <a:rPr lang="en-GB" sz="2000" b="1" dirty="0"/>
              <a:t> May – 11</a:t>
            </a:r>
            <a:r>
              <a:rPr lang="en-GB" sz="2000" b="1" baseline="30000" dirty="0"/>
              <a:t>th</a:t>
            </a:r>
            <a:r>
              <a:rPr lang="en-GB" sz="2000" b="1" dirty="0"/>
              <a:t> May </a:t>
            </a:r>
            <a:r>
              <a:rPr lang="en-GB" sz="2000" dirty="0"/>
              <a:t>2023, Year 6 Pupils will complete SATs tests.  These tests are not only about testing the knowledge of pupils, but also play a key role in assessing the quality of education that the school provides. </a:t>
            </a:r>
          </a:p>
          <a:p>
            <a:pPr marL="0" indent="0">
              <a:buNone/>
            </a:pPr>
            <a:r>
              <a:rPr lang="en-GB" sz="2000" dirty="0"/>
              <a:t>The subjects tested will be:</a:t>
            </a:r>
          </a:p>
          <a:p>
            <a:r>
              <a:rPr lang="en-GB" sz="2000" dirty="0"/>
              <a:t>Maths</a:t>
            </a:r>
          </a:p>
          <a:p>
            <a:r>
              <a:rPr lang="en-GB" sz="2000" dirty="0"/>
              <a:t>Reading</a:t>
            </a:r>
          </a:p>
          <a:p>
            <a:r>
              <a:rPr lang="en-GB" sz="2000" dirty="0"/>
              <a:t>Grammar and Spelling</a:t>
            </a:r>
          </a:p>
          <a:p>
            <a:pPr marL="0" indent="0">
              <a:buNone/>
            </a:pPr>
            <a:r>
              <a:rPr lang="en-GB" sz="2000" dirty="0"/>
              <a:t>The </a:t>
            </a:r>
            <a:r>
              <a:rPr lang="en-GB" sz="2000" b="1" dirty="0"/>
              <a:t>assessment of writing </a:t>
            </a:r>
            <a:r>
              <a:rPr lang="en-GB" sz="2000" dirty="0"/>
              <a:t>will be based on the teacher’s knowledge and evidence from work that the pupils produce across the curriculum.</a:t>
            </a:r>
          </a:p>
          <a:p>
            <a:pPr marL="0" indent="0">
              <a:buNone/>
            </a:pPr>
            <a:r>
              <a:rPr lang="en-GB" sz="2000" dirty="0"/>
              <a:t>Throughout the year children will take practice papers to help prepare them and identify gaps in their learning.</a:t>
            </a:r>
          </a:p>
          <a:p>
            <a:pPr marL="0" indent="0">
              <a:buNone/>
            </a:pPr>
            <a:r>
              <a:rPr lang="en-GB" sz="2000" dirty="0"/>
              <a:t>It is vital that pupils </a:t>
            </a:r>
            <a:r>
              <a:rPr lang="en-GB" sz="2000" b="1" dirty="0"/>
              <a:t>maintain a good attendance record</a:t>
            </a:r>
            <a:r>
              <a:rPr lang="en-GB" sz="2000" dirty="0"/>
              <a:t>, this will help them to achieve as highly as they possibly can.</a:t>
            </a:r>
          </a:p>
        </p:txBody>
      </p:sp>
    </p:spTree>
    <p:extLst>
      <p:ext uri="{BB962C8B-B14F-4D97-AF65-F5344CB8AC3E}">
        <p14:creationId xmlns:p14="http://schemas.microsoft.com/office/powerpoint/2010/main" val="37234745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2B9F27-9CE1-40AB-A599-32C165C29497}"/>
              </a:ext>
            </a:extLst>
          </p:cNvPr>
          <p:cNvSpPr>
            <a:spLocks noGrp="1"/>
          </p:cNvSpPr>
          <p:nvPr>
            <p:ph type="title"/>
          </p:nvPr>
        </p:nvSpPr>
        <p:spPr/>
        <p:txBody>
          <a:bodyPr/>
          <a:lstStyle/>
          <a:p>
            <a:r>
              <a:rPr lang="en-GB" dirty="0"/>
              <a:t>How you can help your child</a:t>
            </a:r>
          </a:p>
        </p:txBody>
      </p:sp>
      <p:sp>
        <p:nvSpPr>
          <p:cNvPr id="3" name="Content Placeholder 2">
            <a:extLst>
              <a:ext uri="{FF2B5EF4-FFF2-40B4-BE49-F238E27FC236}">
                <a16:creationId xmlns:a16="http://schemas.microsoft.com/office/drawing/2014/main" id="{8EFBF4A8-9B6B-44A7-B972-DDF854407824}"/>
              </a:ext>
            </a:extLst>
          </p:cNvPr>
          <p:cNvSpPr>
            <a:spLocks noGrp="1"/>
          </p:cNvSpPr>
          <p:nvPr>
            <p:ph idx="1"/>
          </p:nvPr>
        </p:nvSpPr>
        <p:spPr>
          <a:xfrm>
            <a:off x="581192" y="1695450"/>
            <a:ext cx="11029615" cy="5162550"/>
          </a:xfrm>
        </p:spPr>
        <p:txBody>
          <a:bodyPr>
            <a:normAutofit/>
          </a:bodyPr>
          <a:lstStyle/>
          <a:p>
            <a:pPr marL="0" indent="0">
              <a:buNone/>
            </a:pPr>
            <a:r>
              <a:rPr lang="en-GB" dirty="0"/>
              <a:t>There are many ways in which you can play a key role in your child’s final year of primary school:</a:t>
            </a:r>
          </a:p>
          <a:p>
            <a:r>
              <a:rPr lang="en-GB" dirty="0"/>
              <a:t>Make sure that they attend school as often as they possibly can.</a:t>
            </a:r>
          </a:p>
          <a:p>
            <a:r>
              <a:rPr lang="en-GB" dirty="0"/>
              <a:t>Make sure that they come to school with the correct uniform and PE kit.</a:t>
            </a:r>
          </a:p>
          <a:p>
            <a:r>
              <a:rPr lang="en-GB" dirty="0"/>
              <a:t>Make sure that your child completes their homework and hands it in on time – this will beset through Microsoft Teams.</a:t>
            </a:r>
          </a:p>
          <a:p>
            <a:r>
              <a:rPr lang="en-GB" dirty="0"/>
              <a:t>Speak to the school if you are concerned about anything; want clarification on anything; or want to inform us about achievements outside of school that we may not be aware of.</a:t>
            </a:r>
          </a:p>
          <a:p>
            <a:pPr marL="0" indent="0">
              <a:buNone/>
            </a:pPr>
            <a:endParaRPr lang="en-GB" dirty="0"/>
          </a:p>
          <a:p>
            <a:pPr marL="0" indent="0">
              <a:buNone/>
            </a:pPr>
            <a:r>
              <a:rPr lang="en-GB" dirty="0"/>
              <a:t>It is essential that throughout the year you maintain clear communication with the staff so that we can ensure your child is at the centre of all decisions, please do not hesitate to make contract if you need. This needs to be done through email: </a:t>
            </a:r>
            <a:r>
              <a:rPr lang="en-GB" dirty="0">
                <a:hlinkClick r:id="rId2"/>
              </a:rPr>
              <a:t>dking@st-marys-ce-pz.cornwall.sch.uk</a:t>
            </a:r>
            <a:r>
              <a:rPr lang="en-GB" dirty="0"/>
              <a:t> </a:t>
            </a:r>
          </a:p>
        </p:txBody>
      </p:sp>
    </p:spTree>
    <p:extLst>
      <p:ext uri="{BB962C8B-B14F-4D97-AF65-F5344CB8AC3E}">
        <p14:creationId xmlns:p14="http://schemas.microsoft.com/office/powerpoint/2010/main" val="26180692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939E7-24AE-45E6-83AB-F1E5D0BFB9D3}"/>
              </a:ext>
            </a:extLst>
          </p:cNvPr>
          <p:cNvSpPr>
            <a:spLocks noGrp="1"/>
          </p:cNvSpPr>
          <p:nvPr>
            <p:ph type="title"/>
          </p:nvPr>
        </p:nvSpPr>
        <p:spPr/>
        <p:txBody>
          <a:bodyPr/>
          <a:lstStyle/>
          <a:p>
            <a:r>
              <a:rPr lang="en-GB" dirty="0"/>
              <a:t>Reading – at home</a:t>
            </a:r>
          </a:p>
        </p:txBody>
      </p:sp>
      <p:sp>
        <p:nvSpPr>
          <p:cNvPr id="3" name="Content Placeholder 2">
            <a:extLst>
              <a:ext uri="{FF2B5EF4-FFF2-40B4-BE49-F238E27FC236}">
                <a16:creationId xmlns:a16="http://schemas.microsoft.com/office/drawing/2014/main" id="{49D117A0-378C-4082-B98A-BF32D8CC833C}"/>
              </a:ext>
            </a:extLst>
          </p:cNvPr>
          <p:cNvSpPr>
            <a:spLocks noGrp="1"/>
          </p:cNvSpPr>
          <p:nvPr>
            <p:ph idx="1"/>
          </p:nvPr>
        </p:nvSpPr>
        <p:spPr>
          <a:xfrm>
            <a:off x="581192" y="2340864"/>
            <a:ext cx="11029615" cy="4612386"/>
          </a:xfrm>
        </p:spPr>
        <p:txBody>
          <a:bodyPr>
            <a:normAutofit/>
          </a:bodyPr>
          <a:lstStyle/>
          <a:p>
            <a:r>
              <a:rPr lang="en-GB" sz="2000" dirty="0"/>
              <a:t>Use the ‘information for parents’ and ‘home learning’ tabs on the school website for support with: Phonics, early reading etc.</a:t>
            </a:r>
          </a:p>
          <a:p>
            <a:r>
              <a:rPr lang="en-GB" sz="2000" dirty="0"/>
              <a:t>Books will be sent home with pupils that are matched to their reading ability.</a:t>
            </a:r>
          </a:p>
          <a:p>
            <a:r>
              <a:rPr lang="en-GB" sz="2000" dirty="0"/>
              <a:t>Share other books such as library books.</a:t>
            </a:r>
          </a:p>
          <a:p>
            <a:r>
              <a:rPr lang="en-GB" sz="2000" dirty="0"/>
              <a:t>Encourage your child to read at home so that they can collect their Reading Karate bands – plus the child who reads the most at home, in each class, wins a £10 book voucher.</a:t>
            </a:r>
          </a:p>
          <a:p>
            <a:pPr marL="0" indent="0">
              <a:buNone/>
            </a:pPr>
            <a:endParaRPr lang="en-GB" dirty="0"/>
          </a:p>
        </p:txBody>
      </p:sp>
    </p:spTree>
    <p:extLst>
      <p:ext uri="{BB962C8B-B14F-4D97-AF65-F5344CB8AC3E}">
        <p14:creationId xmlns:p14="http://schemas.microsoft.com/office/powerpoint/2010/main" val="3402338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939E7-24AE-45E6-83AB-F1E5D0BFB9D3}"/>
              </a:ext>
            </a:extLst>
          </p:cNvPr>
          <p:cNvSpPr>
            <a:spLocks noGrp="1"/>
          </p:cNvSpPr>
          <p:nvPr>
            <p:ph type="title"/>
          </p:nvPr>
        </p:nvSpPr>
        <p:spPr/>
        <p:txBody>
          <a:bodyPr/>
          <a:lstStyle/>
          <a:p>
            <a:r>
              <a:rPr lang="en-GB" dirty="0"/>
              <a:t>Reading – in school</a:t>
            </a:r>
          </a:p>
        </p:txBody>
      </p:sp>
      <p:sp>
        <p:nvSpPr>
          <p:cNvPr id="3" name="Content Placeholder 2">
            <a:extLst>
              <a:ext uri="{FF2B5EF4-FFF2-40B4-BE49-F238E27FC236}">
                <a16:creationId xmlns:a16="http://schemas.microsoft.com/office/drawing/2014/main" id="{49D117A0-378C-4082-B98A-BF32D8CC833C}"/>
              </a:ext>
            </a:extLst>
          </p:cNvPr>
          <p:cNvSpPr>
            <a:spLocks noGrp="1"/>
          </p:cNvSpPr>
          <p:nvPr>
            <p:ph idx="1"/>
          </p:nvPr>
        </p:nvSpPr>
        <p:spPr/>
        <p:txBody>
          <a:bodyPr>
            <a:normAutofit fontScale="92500" lnSpcReduction="20000"/>
          </a:bodyPr>
          <a:lstStyle/>
          <a:p>
            <a:r>
              <a:rPr lang="en-GB" sz="2000" dirty="0"/>
              <a:t>Daily ‘guided reading’ to teach the children a deeper understanding of a text.</a:t>
            </a:r>
          </a:p>
          <a:p>
            <a:r>
              <a:rPr lang="en-GB" sz="2000" dirty="0"/>
              <a:t>Pupils will read at least once a week to an adult, if we have concerns about your child’s reading skills then we will read daily..</a:t>
            </a:r>
          </a:p>
          <a:p>
            <a:r>
              <a:rPr lang="en-GB" sz="2000" dirty="0"/>
              <a:t>Children have access to ‘</a:t>
            </a:r>
            <a:r>
              <a:rPr lang="en-GB" sz="2000" dirty="0" err="1"/>
              <a:t>readtheory</a:t>
            </a:r>
            <a:r>
              <a:rPr lang="en-GB" sz="2000" dirty="0"/>
              <a:t>’ a brilliant home reading tool that improves comprehension and can be accessed on any device.</a:t>
            </a:r>
          </a:p>
          <a:p>
            <a:r>
              <a:rPr lang="en-GB" sz="2000" dirty="0"/>
              <a:t>All children have access to ‘</a:t>
            </a:r>
            <a:r>
              <a:rPr lang="en-GB" sz="2000" dirty="0" err="1"/>
              <a:t>BorrowBox</a:t>
            </a:r>
            <a:r>
              <a:rPr lang="en-GB" sz="2000" dirty="0"/>
              <a:t>’ where they can access books as you would in a library</a:t>
            </a:r>
          </a:p>
          <a:p>
            <a:r>
              <a:rPr lang="en-GB" sz="2000" dirty="0"/>
              <a:t>Whole class reading for pleasure.</a:t>
            </a:r>
          </a:p>
          <a:p>
            <a:r>
              <a:rPr lang="en-GB" sz="2000" dirty="0"/>
              <a:t>Children will visit the school library.</a:t>
            </a:r>
          </a:p>
          <a:p>
            <a:r>
              <a:rPr lang="en-GB" sz="2000" dirty="0"/>
              <a:t>There is also a school ‘book swap’ where children can bring in an old book from home (in reasonable condition) and swap it for some else’s.</a:t>
            </a:r>
          </a:p>
          <a:p>
            <a:pPr marL="0" indent="0">
              <a:buNone/>
            </a:pPr>
            <a:endParaRPr lang="en-GB" dirty="0"/>
          </a:p>
        </p:txBody>
      </p:sp>
    </p:spTree>
    <p:extLst>
      <p:ext uri="{BB962C8B-B14F-4D97-AF65-F5344CB8AC3E}">
        <p14:creationId xmlns:p14="http://schemas.microsoft.com/office/powerpoint/2010/main" val="4227566525"/>
      </p:ext>
    </p:extLst>
  </p:cSld>
  <p:clrMapOvr>
    <a:masterClrMapping/>
  </p:clrMapOvr>
</p:sld>
</file>

<file path=ppt/theme/theme1.xml><?xml version="1.0" encoding="utf-8"?>
<a:theme xmlns:a="http://schemas.openxmlformats.org/drawingml/2006/main" name="DividendVTI">
  <a:themeElements>
    <a:clrScheme name="Aspect">
      <a:dk1>
        <a:sysClr val="windowText" lastClr="000000"/>
      </a:dk1>
      <a:lt1>
        <a:sysClr val="window" lastClr="FFFFFF"/>
      </a:lt1>
      <a:dk2>
        <a:srgbClr val="585753"/>
      </a:dk2>
      <a:lt2>
        <a:srgbClr val="EBDDC3"/>
      </a:lt2>
      <a:accent1>
        <a:srgbClr val="71B9E4"/>
      </a:accent1>
      <a:accent2>
        <a:srgbClr val="E25D3C"/>
      </a:accent2>
      <a:accent3>
        <a:srgbClr val="BDB59D"/>
      </a:accent3>
      <a:accent4>
        <a:srgbClr val="A5AB81"/>
      </a:accent4>
      <a:accent5>
        <a:srgbClr val="7BA79D"/>
      </a:accent5>
      <a:accent6>
        <a:srgbClr val="968C8C"/>
      </a:accent6>
      <a:hlink>
        <a:srgbClr val="F7B615"/>
      </a:hlink>
      <a:folHlink>
        <a:srgbClr val="704404"/>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Props1.xml><?xml version="1.0" encoding="utf-8"?>
<ds:datastoreItem xmlns:ds="http://schemas.openxmlformats.org/officeDocument/2006/customXml" ds:itemID="{965255AC-12AC-4323-AA35-9BAC798B66B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B3242A4-1E6A-4E02-809C-4A24066EC01D}">
  <ds:schemaRefs>
    <ds:schemaRef ds:uri="http://schemas.microsoft.com/sharepoint/v3/contenttype/forms"/>
  </ds:schemaRefs>
</ds:datastoreItem>
</file>

<file path=customXml/itemProps3.xml><?xml version="1.0" encoding="utf-8"?>
<ds:datastoreItem xmlns:ds="http://schemas.openxmlformats.org/officeDocument/2006/customXml" ds:itemID="{FBD2D995-20F0-4C14-BF62-1248AB4B484D}">
  <ds:schemaRefs>
    <ds:schemaRef ds:uri="http://purl.org/dc/elements/1.1/"/>
    <ds:schemaRef ds:uri="http://schemas.microsoft.com/office/infopath/2007/PartnerControls"/>
    <ds:schemaRef ds:uri="http://purl.org/dc/terms/"/>
    <ds:schemaRef ds:uri="16c05727-aa75-4e4a-9b5f-8a80a1165891"/>
    <ds:schemaRef ds:uri="http://schemas.openxmlformats.org/package/2006/metadata/core-properties"/>
    <ds:schemaRef ds:uri="http://schemas.microsoft.com/office/2006/metadata/properties"/>
    <ds:schemaRef ds:uri="http://schemas.microsoft.com/office/2006/documentManagement/types"/>
    <ds:schemaRef ds:uri="71af3243-3dd4-4a8d-8c0d-dd76da1f02a5"/>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{23C1F079-F28E-4521-8596-DC3FC6FF7252}tf67061901_win32</Template>
  <TotalTime>214</TotalTime>
  <Words>1817</Words>
  <Application>Microsoft Office PowerPoint</Application>
  <PresentationFormat>Widescreen</PresentationFormat>
  <Paragraphs>101</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Franklin Gothic Book</vt:lpstr>
      <vt:lpstr>Franklin Gothic Demi</vt:lpstr>
      <vt:lpstr>Gill Sans MT</vt:lpstr>
      <vt:lpstr>Wingdings 2</vt:lpstr>
      <vt:lpstr>DividendVTI</vt:lpstr>
      <vt:lpstr>Welcome to class 6 2021-2022</vt:lpstr>
      <vt:lpstr>Adults in class 6.</vt:lpstr>
      <vt:lpstr>Aims of year 6 </vt:lpstr>
      <vt:lpstr>Timetable</vt:lpstr>
      <vt:lpstr>Opportunities in year six</vt:lpstr>
      <vt:lpstr>sats</vt:lpstr>
      <vt:lpstr>How you can help your child</vt:lpstr>
      <vt:lpstr>Reading – at home</vt:lpstr>
      <vt:lpstr>Reading – in school</vt:lpstr>
      <vt:lpstr>Writing- at home</vt:lpstr>
      <vt:lpstr>Writing- at school</vt:lpstr>
      <vt:lpstr>Maths – how you can help at home</vt:lpstr>
      <vt:lpstr>MAThS – what we do in school</vt:lpstr>
      <vt:lpstr>Medical information</vt:lpstr>
      <vt:lpstr>Permissions for image use and trips</vt:lpstr>
      <vt:lpstr>Ways of contacting 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class 6 2021-2022</dc:title>
  <dc:creator>Mr Varker</dc:creator>
  <cp:lastModifiedBy>Mr King</cp:lastModifiedBy>
  <cp:revision>2</cp:revision>
  <cp:lastPrinted>2022-09-16T13:41:52Z</cp:lastPrinted>
  <dcterms:created xsi:type="dcterms:W3CDTF">2021-09-06T13:35:15Z</dcterms:created>
  <dcterms:modified xsi:type="dcterms:W3CDTF">2022-09-20T15:02:40Z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